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9D9"/>
    <a:srgbClr val="FF6600"/>
    <a:srgbClr val="5389C6"/>
    <a:srgbClr val="F0D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1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6F3FDE-5275-4454-8A0B-F57DCD4FE4F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8AC0A4-4C7A-4A23-A724-961C1CA36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4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863757"/>
            <a:ext cx="7772400" cy="653893"/>
          </a:xfrm>
          <a:prstGeom prst="rect">
            <a:avLst/>
          </a:prstGeom>
        </p:spPr>
        <p:txBody>
          <a:bodyPr anchor="t" anchorCtr="1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67038" y="4077075"/>
            <a:ext cx="3200400" cy="33195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auto">
          <a:xfrm>
            <a:off x="681038" y="3746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1" u="none" strike="noStrike" kern="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Times New Roman"/>
              </a:rPr>
              <a:t>HQ USINDOPACOM </a:t>
            </a:r>
            <a:endParaRPr kumimoji="0" lang="en-US" altLang="en-US" sz="3200" b="1" i="1" u="none" strike="noStrike" kern="0" cap="sm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Times New Roman"/>
            </a:endParaRPr>
          </a:p>
        </p:txBody>
      </p:sp>
      <p:sp>
        <p:nvSpPr>
          <p:cNvPr id="36" name="Subtitle 2"/>
          <p:cNvSpPr txBox="1">
            <a:spLocks/>
          </p:cNvSpPr>
          <p:nvPr userDrawn="1"/>
        </p:nvSpPr>
        <p:spPr bwMode="auto">
          <a:xfrm>
            <a:off x="1371600" y="4390930"/>
            <a:ext cx="6400800" cy="39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Times New Roman"/>
            </a:endParaRPr>
          </a:p>
        </p:txBody>
      </p:sp>
      <p:sp>
        <p:nvSpPr>
          <p:cNvPr id="37" name="Text Box 1031"/>
          <p:cNvSpPr txBox="1">
            <a:spLocks noChangeArrowheads="1"/>
          </p:cNvSpPr>
          <p:nvPr userDrawn="1"/>
        </p:nvSpPr>
        <p:spPr bwMode="auto">
          <a:xfrm>
            <a:off x="1519238" y="5122878"/>
            <a:ext cx="6096000" cy="150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45720" rIns="45720" anchor="b"/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9pPr>
          </a:lstStyle>
          <a:p>
            <a:pPr algn="ctr" defTabSz="914400">
              <a:buFontTx/>
              <a:buNone/>
              <a:defRPr/>
            </a:pPr>
            <a:endParaRPr lang="en-US" sz="100" kern="0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algn="ctr" defTabSz="914400">
              <a:buFontTx/>
              <a:buNone/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  <a:cs typeface="Times New Roman"/>
              </a:rPr>
              <a:t>This brief is classified:</a:t>
            </a:r>
          </a:p>
          <a:p>
            <a:pPr algn="ctr" defTabSz="914400">
              <a:buFontTx/>
              <a:buNone/>
              <a:defRPr/>
            </a:pPr>
            <a:endParaRPr lang="en-US" sz="2400" kern="0" dirty="0">
              <a:solidFill>
                <a:srgbClr val="FF0000"/>
              </a:solidFill>
              <a:latin typeface="Arial"/>
              <a:cs typeface="Times New Roman"/>
            </a:endParaRPr>
          </a:p>
          <a:p>
            <a:pPr algn="ctr" defTabSz="914400">
              <a:buFontTx/>
              <a:buNone/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  <a:cs typeface="Times New Roman"/>
              </a:rPr>
              <a:t>Discussion up to:</a:t>
            </a:r>
          </a:p>
          <a:p>
            <a:pPr algn="ctr" defTabSz="914400">
              <a:buFontTx/>
              <a:buNone/>
              <a:defRPr/>
            </a:pPr>
            <a:endParaRPr lang="en-US" sz="1200" i="1" kern="0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algn="ctr" defTabSz="914400">
              <a:buFontTx/>
              <a:buNone/>
              <a:defRPr/>
            </a:pPr>
            <a:endParaRPr lang="en-US" sz="1200" i="1" kern="0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algn="l" defTabSz="914400">
              <a:buFontTx/>
              <a:buNone/>
              <a:tabLst>
                <a:tab pos="1654175" algn="l"/>
                <a:tab pos="1828800" algn="l"/>
              </a:tabLst>
              <a:defRPr/>
            </a:pPr>
            <a:r>
              <a:rPr lang="en-US" sz="1200" i="1" kern="0" dirty="0">
                <a:solidFill>
                  <a:srgbClr val="000000"/>
                </a:solidFill>
                <a:latin typeface="Arial"/>
                <a:cs typeface="Times New Roman"/>
              </a:rPr>
              <a:t>		Classified by:</a:t>
            </a:r>
          </a:p>
          <a:p>
            <a:pPr algn="l" defTabSz="914400">
              <a:buFontTx/>
              <a:buNone/>
              <a:tabLst>
                <a:tab pos="1654175" algn="l"/>
                <a:tab pos="1828800" algn="l"/>
              </a:tabLst>
              <a:defRPr/>
            </a:pPr>
            <a:r>
              <a:rPr lang="en-US" sz="1200" i="1" kern="0" dirty="0">
                <a:solidFill>
                  <a:srgbClr val="000000"/>
                </a:solidFill>
                <a:latin typeface="Arial"/>
                <a:cs typeface="Times New Roman"/>
              </a:rPr>
              <a:t>		Derived from: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0" dirty="0">
                <a:solidFill>
                  <a:srgbClr val="000000"/>
                </a:solidFill>
                <a:latin typeface="Arial"/>
                <a:cs typeface="Times New Roman"/>
              </a:rPr>
              <a:t>		Declassify</a:t>
            </a:r>
            <a:r>
              <a:rPr lang="en-US" sz="1200" i="1" kern="0" baseline="0" dirty="0">
                <a:solidFill>
                  <a:srgbClr val="000000"/>
                </a:solidFill>
                <a:latin typeface="Arial"/>
                <a:cs typeface="Times New Roman"/>
              </a:rPr>
              <a:t> on:</a:t>
            </a:r>
            <a:endParaRPr lang="en-US" sz="1200" i="1" kern="0" dirty="0">
              <a:solidFill>
                <a:srgbClr val="000000"/>
              </a:solidFill>
              <a:latin typeface="Arial"/>
              <a:cs typeface="Times New Roman"/>
            </a:endParaRPr>
          </a:p>
        </p:txBody>
      </p:sp>
      <p:sp>
        <p:nvSpPr>
          <p:cNvPr id="16" name="Text Placeholder 30"/>
          <p:cNvSpPr>
            <a:spLocks noGrp="1"/>
          </p:cNvSpPr>
          <p:nvPr>
            <p:ph type="body" sz="quarter" idx="14" hasCustomPrompt="1"/>
          </p:nvPr>
        </p:nvSpPr>
        <p:spPr>
          <a:xfrm>
            <a:off x="6627128" y="6594947"/>
            <a:ext cx="1786773" cy="261980"/>
          </a:xfrm>
        </p:spPr>
        <p:txBody>
          <a:bodyPr bIns="0">
            <a:normAutofit/>
          </a:bodyPr>
          <a:lstStyle>
            <a:lvl1pPr marL="0" indent="0" algn="l">
              <a:buNone/>
              <a:defRPr sz="800" b="0" i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Special Notes, Declassification Date, “As Of” DTG, FDO #, etc.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7" y="1549715"/>
            <a:ext cx="2461446" cy="2514600"/>
          </a:xfrm>
          <a:prstGeom prst="rect">
            <a:avLst/>
          </a:prstGeom>
        </p:spPr>
      </p:pic>
      <p:sp>
        <p:nvSpPr>
          <p:cNvPr id="17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3186820" y="1"/>
            <a:ext cx="2743200" cy="182880"/>
          </a:xfrm>
        </p:spPr>
        <p:txBody>
          <a:bodyPr bIns="0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  <a:p>
            <a:pPr lvl="0"/>
            <a:endParaRPr lang="en-US" dirty="0"/>
          </a:p>
        </p:txBody>
      </p:sp>
      <p:sp>
        <p:nvSpPr>
          <p:cNvPr id="18" name="Text Placehold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3186820" y="6675120"/>
            <a:ext cx="2743200" cy="182880"/>
          </a:xfrm>
        </p:spPr>
        <p:txBody>
          <a:bodyPr bIns="0" anchor="ctr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2944019" y="4778012"/>
            <a:ext cx="3255963" cy="392611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CLASSIFICATION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908300" y="5487969"/>
            <a:ext cx="3327400" cy="408496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CLASSIFICATION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4411235" y="5912894"/>
            <a:ext cx="2215893" cy="2353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288"/>
              </a:spcBef>
              <a:buNone/>
              <a:defRPr sz="1200" b="1" i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 of Individual, JDIR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4411235" y="6148251"/>
            <a:ext cx="2215893" cy="217079"/>
          </a:xfrm>
        </p:spPr>
        <p:txBody>
          <a:bodyPr>
            <a:noAutofit/>
          </a:bodyPr>
          <a:lstStyle>
            <a:lvl1pPr marL="0" indent="0">
              <a:buNone/>
              <a:defRPr sz="1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PACOM SCG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411235" y="6365330"/>
            <a:ext cx="2215893" cy="25245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YYYYMMDD</a:t>
            </a:r>
          </a:p>
        </p:txBody>
      </p:sp>
    </p:spTree>
    <p:extLst>
      <p:ext uri="{BB962C8B-B14F-4D97-AF65-F5344CB8AC3E}">
        <p14:creationId xmlns:p14="http://schemas.microsoft.com/office/powerpoint/2010/main" val="29211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2"/>
          <p:cNvSpPr>
            <a:spLocks noGrp="1"/>
          </p:cNvSpPr>
          <p:nvPr>
            <p:ph idx="1"/>
          </p:nvPr>
        </p:nvSpPr>
        <p:spPr>
          <a:xfrm>
            <a:off x="353085" y="1491069"/>
            <a:ext cx="8452109" cy="4685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3186820" y="1"/>
            <a:ext cx="2743200" cy="182880"/>
          </a:xfrm>
        </p:spPr>
        <p:txBody>
          <a:bodyPr bIns="0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  <a:p>
            <a:pPr lvl="0"/>
            <a:endParaRPr lang="en-US" dirty="0"/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3186820" y="6675120"/>
            <a:ext cx="2743200" cy="182880"/>
          </a:xfrm>
        </p:spPr>
        <p:txBody>
          <a:bodyPr bIns="0" anchor="ctr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</p:txBody>
      </p:sp>
      <p:sp>
        <p:nvSpPr>
          <p:cNvPr id="35" name="Text Placeholder 30"/>
          <p:cNvSpPr>
            <a:spLocks noGrp="1"/>
          </p:cNvSpPr>
          <p:nvPr>
            <p:ph type="body" sz="quarter" idx="14" hasCustomPrompt="1"/>
          </p:nvPr>
        </p:nvSpPr>
        <p:spPr>
          <a:xfrm>
            <a:off x="6138250" y="6594947"/>
            <a:ext cx="2275651" cy="261980"/>
          </a:xfrm>
        </p:spPr>
        <p:txBody>
          <a:bodyPr bIns="0">
            <a:normAutofit/>
          </a:bodyPr>
          <a:lstStyle>
            <a:lvl1pPr marL="0" indent="0" algn="l">
              <a:buNone/>
              <a:defRPr sz="800" b="0" i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Special Notes, Declassification Date, “As Of” DTG, FDO #, etc.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40416"/>
            <a:ext cx="1329350" cy="1358057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114693" y="1152229"/>
            <a:ext cx="2290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Arial Narrow" panose="020B0606020202030204" pitchFamily="34" charset="0"/>
              </a:rPr>
              <a:t>ENSURING</a:t>
            </a:r>
            <a:r>
              <a:rPr lang="en-US" sz="900" b="1" baseline="0" dirty="0">
                <a:latin typeface="Arial Narrow" panose="020B0606020202030204" pitchFamily="34" charset="0"/>
              </a:rPr>
              <a:t> A FREE AND OPEN INDO-PACIFIC</a:t>
            </a:r>
            <a:endParaRPr lang="en-US" sz="900" b="1" dirty="0">
              <a:latin typeface="Arial Narrow" panose="020B0606020202030204" pitchFamily="34" charset="0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6496374" y="24902"/>
            <a:ext cx="2708587" cy="707886"/>
            <a:chOff x="6496374" y="24902"/>
            <a:chExt cx="2708587" cy="707886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6548851" y="24902"/>
              <a:ext cx="26561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JOINT</a:t>
              </a:r>
              <a:r>
                <a:rPr lang="en-US" sz="1000" b="1" baseline="0" dirty="0">
                  <a:latin typeface="Arial Narrow" panose="020B0606020202030204" pitchFamily="34" charset="0"/>
                </a:rPr>
                <a:t> FORCE LETHALITY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DESIGN &amp; POSTURE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ALLIES &amp; PARTNERS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EXERCISES, EXPERIMENTATION, &amp; INNOVATION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6496374" y="92289"/>
              <a:ext cx="100584" cy="10058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6496374" y="246142"/>
              <a:ext cx="100584" cy="10058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6496374" y="399995"/>
              <a:ext cx="100584" cy="10058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6496374" y="553848"/>
              <a:ext cx="100584" cy="10058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49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3186820" y="1"/>
            <a:ext cx="2743200" cy="182880"/>
          </a:xfrm>
        </p:spPr>
        <p:txBody>
          <a:bodyPr bIns="0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  <a:p>
            <a:pPr lvl="0"/>
            <a:endParaRPr lang="en-US" dirty="0"/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3186820" y="6675120"/>
            <a:ext cx="2743200" cy="182880"/>
          </a:xfrm>
        </p:spPr>
        <p:txBody>
          <a:bodyPr bIns="0" anchor="ctr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40416"/>
            <a:ext cx="1329350" cy="1358057"/>
          </a:xfrm>
          <a:prstGeom prst="rect">
            <a:avLst/>
          </a:prstGeom>
        </p:spPr>
      </p:pic>
      <p:sp>
        <p:nvSpPr>
          <p:cNvPr id="12" name="Text Placeholder 30"/>
          <p:cNvSpPr>
            <a:spLocks noGrp="1"/>
          </p:cNvSpPr>
          <p:nvPr>
            <p:ph type="body" sz="quarter" idx="20" hasCustomPrompt="1"/>
          </p:nvPr>
        </p:nvSpPr>
        <p:spPr>
          <a:xfrm>
            <a:off x="6065822" y="6675119"/>
            <a:ext cx="2489216" cy="181807"/>
          </a:xfrm>
        </p:spPr>
        <p:txBody>
          <a:bodyPr bIns="0">
            <a:normAutofit/>
          </a:bodyPr>
          <a:lstStyle>
            <a:lvl1pPr marL="0" indent="0" algn="l">
              <a:buNone/>
              <a:defRPr sz="800" b="0" i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Special Notes, Declassification Date, “As Of” DTG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114693" y="1152229"/>
            <a:ext cx="2290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Arial Narrow" panose="020B0606020202030204" pitchFamily="34" charset="0"/>
              </a:rPr>
              <a:t>ENSURING</a:t>
            </a:r>
            <a:r>
              <a:rPr lang="en-US" sz="900" b="1" baseline="0" dirty="0">
                <a:latin typeface="Arial Narrow" panose="020B0606020202030204" pitchFamily="34" charset="0"/>
              </a:rPr>
              <a:t> A FREE AND OPEN INDO-PACIFIC</a:t>
            </a:r>
            <a:endParaRPr lang="en-US" sz="900" b="1" dirty="0">
              <a:latin typeface="Arial Narrow" panose="020B0606020202030204" pitchFamily="34" charset="0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6496374" y="24902"/>
            <a:ext cx="2708587" cy="707886"/>
            <a:chOff x="6496374" y="24902"/>
            <a:chExt cx="2708587" cy="707886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6548851" y="24902"/>
              <a:ext cx="26561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JOINT</a:t>
              </a:r>
              <a:r>
                <a:rPr lang="en-US" sz="1000" b="1" baseline="0" dirty="0">
                  <a:latin typeface="Arial Narrow" panose="020B0606020202030204" pitchFamily="34" charset="0"/>
                </a:rPr>
                <a:t> FORCE LETHALITY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DESIGN &amp; POSTURE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ALLIES &amp; PARTNERS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EXERCISES, EXPERIMENTATION, &amp; INNOVATION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6496374" y="92289"/>
              <a:ext cx="100584" cy="10058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6496374" y="246142"/>
              <a:ext cx="100584" cy="10058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6496374" y="399995"/>
              <a:ext cx="100584" cy="10058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496374" y="553848"/>
              <a:ext cx="100584" cy="10058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854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32372" y="1357956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781526" y="1357956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32372" y="4080210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781526" y="4080210"/>
            <a:ext cx="4114800" cy="290513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04578" y="1692248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46" name="Text Placeholder 30"/>
          <p:cNvSpPr>
            <a:spLocks noGrp="1"/>
          </p:cNvSpPr>
          <p:nvPr>
            <p:ph type="body" sz="quarter" idx="20" hasCustomPrompt="1"/>
          </p:nvPr>
        </p:nvSpPr>
        <p:spPr>
          <a:xfrm>
            <a:off x="6065822" y="6675119"/>
            <a:ext cx="2489216" cy="181807"/>
          </a:xfrm>
        </p:spPr>
        <p:txBody>
          <a:bodyPr bIns="0">
            <a:normAutofit/>
          </a:bodyPr>
          <a:lstStyle>
            <a:lvl1pPr marL="0" indent="0" algn="l">
              <a:buNone/>
              <a:defRPr sz="800" b="0" i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Special Notes, Declassification Date, “As Of” DTG</a:t>
            </a:r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5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3186820" y="1"/>
            <a:ext cx="2743200" cy="182880"/>
          </a:xfrm>
        </p:spPr>
        <p:txBody>
          <a:bodyPr bIns="0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  <a:p>
            <a:pPr lvl="0"/>
            <a:endParaRPr lang="en-US" dirty="0"/>
          </a:p>
        </p:txBody>
      </p:sp>
      <p:sp>
        <p:nvSpPr>
          <p:cNvPr id="52" name="Text Placeholder 30"/>
          <p:cNvSpPr>
            <a:spLocks noGrp="1"/>
          </p:cNvSpPr>
          <p:nvPr>
            <p:ph type="body" sz="quarter" idx="21" hasCustomPrompt="1"/>
          </p:nvPr>
        </p:nvSpPr>
        <p:spPr>
          <a:xfrm>
            <a:off x="3186820" y="6675120"/>
            <a:ext cx="2743200" cy="182880"/>
          </a:xfrm>
        </p:spPr>
        <p:txBody>
          <a:bodyPr bIns="0" anchor="ctr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</p:txBody>
      </p:sp>
      <p:sp>
        <p:nvSpPr>
          <p:cNvPr id="54" name="Oval 53"/>
          <p:cNvSpPr/>
          <p:nvPr userDrawn="1"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40416"/>
            <a:ext cx="1329350" cy="1358057"/>
          </a:xfrm>
          <a:prstGeom prst="rect">
            <a:avLst/>
          </a:prstGeom>
        </p:spPr>
      </p:pic>
      <p:sp>
        <p:nvSpPr>
          <p:cNvPr id="55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653732" y="1692248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104578" y="4425004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5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653732" y="4425004"/>
            <a:ext cx="4370388" cy="2258912"/>
          </a:xfrm>
        </p:spPr>
        <p:txBody>
          <a:bodyPr>
            <a:normAutofit/>
          </a:bodyPr>
          <a:lstStyle>
            <a:lvl1pPr marL="112713" indent="-112713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8138" indent="-1111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1963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indent="-114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>
              <a:lnSpc>
                <a:spcPct val="90000"/>
              </a:lnSpc>
              <a:spcBef>
                <a:spcPts val="600"/>
              </a:spcBef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114693" y="1152229"/>
            <a:ext cx="2290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Arial Narrow" panose="020B0606020202030204" pitchFamily="34" charset="0"/>
              </a:rPr>
              <a:t>ENSURING</a:t>
            </a:r>
            <a:r>
              <a:rPr lang="en-US" sz="900" b="1" baseline="0" dirty="0">
                <a:latin typeface="Arial Narrow" panose="020B0606020202030204" pitchFamily="34" charset="0"/>
              </a:rPr>
              <a:t> A FREE AND OPEN INDO-PACIFIC</a:t>
            </a:r>
            <a:endParaRPr lang="en-US" sz="900" b="1" dirty="0">
              <a:latin typeface="Arial Narrow" panose="020B0606020202030204" pitchFamily="34" charset="0"/>
            </a:endParaRP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6478956" y="33611"/>
            <a:ext cx="2708587" cy="707886"/>
            <a:chOff x="6496374" y="24902"/>
            <a:chExt cx="2708587" cy="707886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6548851" y="24902"/>
              <a:ext cx="26561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JOINT</a:t>
              </a:r>
              <a:r>
                <a:rPr lang="en-US" sz="1000" b="1" baseline="0" dirty="0">
                  <a:latin typeface="Arial Narrow" panose="020B0606020202030204" pitchFamily="34" charset="0"/>
                </a:rPr>
                <a:t> FORCE LETHALITY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DESIGN &amp; POSTURE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ALLIES &amp; PARTNERS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EXERCISES, EXPERIMENTATION, &amp; INNOVATION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6374" y="92289"/>
              <a:ext cx="100584" cy="10058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496374" y="246142"/>
              <a:ext cx="100584" cy="10058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 userDrawn="1"/>
          </p:nvSpPr>
          <p:spPr>
            <a:xfrm>
              <a:off x="6496374" y="399995"/>
              <a:ext cx="100584" cy="10058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 userDrawn="1"/>
          </p:nvSpPr>
          <p:spPr>
            <a:xfrm>
              <a:off x="6496374" y="553848"/>
              <a:ext cx="100584" cy="10058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131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8"/>
          <p:cNvSpPr>
            <a:spLocks noChangeArrowheads="1"/>
          </p:cNvSpPr>
          <p:nvPr/>
        </p:nvSpPr>
        <p:spPr bwMode="auto">
          <a:xfrm>
            <a:off x="633742" y="1052942"/>
            <a:ext cx="8156448" cy="125414"/>
          </a:xfrm>
          <a:prstGeom prst="rect">
            <a:avLst/>
          </a:prstGeom>
          <a:gradFill flip="none" rotWithShape="1">
            <a:gsLst>
              <a:gs pos="50000">
                <a:srgbClr val="5389C6"/>
              </a:gs>
              <a:gs pos="90000">
                <a:schemeClr val="bg1"/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45" y="76993"/>
            <a:ext cx="1344168" cy="1344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367073" y="353989"/>
            <a:ext cx="7438121" cy="660403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800" b="1" i="1" kern="1200" cap="none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3186820" y="1"/>
            <a:ext cx="2743200" cy="182880"/>
          </a:xfrm>
        </p:spPr>
        <p:txBody>
          <a:bodyPr bIns="0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  <a:p>
            <a:pPr lvl="0"/>
            <a:endParaRPr lang="en-US" dirty="0"/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3186820" y="6675120"/>
            <a:ext cx="2743200" cy="182880"/>
          </a:xfrm>
        </p:spPr>
        <p:txBody>
          <a:bodyPr bIns="0" anchor="ctr">
            <a:norm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CLASSIFICATION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" y="40416"/>
            <a:ext cx="1329350" cy="1358057"/>
          </a:xfrm>
          <a:prstGeom prst="rect">
            <a:avLst/>
          </a:prstGeom>
        </p:spPr>
      </p:pic>
      <p:sp>
        <p:nvSpPr>
          <p:cNvPr id="36" name="Rectangle 9819"/>
          <p:cNvSpPr>
            <a:spLocks noChangeArrowheads="1"/>
          </p:cNvSpPr>
          <p:nvPr userDrawn="1"/>
        </p:nvSpPr>
        <p:spPr bwMode="auto">
          <a:xfrm>
            <a:off x="41008" y="1371600"/>
            <a:ext cx="2688879" cy="5181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16" tIns="18286" rIns="45716" bIns="45716"/>
          <a:lstStyle/>
          <a:p>
            <a:pPr marL="91440" marR="0" lvl="0" indent="-114290" algn="l" defTabSz="91440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1033371" algn="l"/>
                <a:tab pos="1428623" algn="l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		 </a:t>
            </a: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</a:b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37" name="Rectangle 4274"/>
          <p:cNvSpPr>
            <a:spLocks noChangeArrowheads="1"/>
          </p:cNvSpPr>
          <p:nvPr userDrawn="1"/>
        </p:nvSpPr>
        <p:spPr bwMode="auto">
          <a:xfrm>
            <a:off x="2815627" y="1371600"/>
            <a:ext cx="3790682" cy="5181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2" tIns="45716" rIns="45716" bIns="45716"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1254125" algn="l"/>
              </a:tabLst>
              <a:defRPr/>
            </a:pP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anose="020F0502020204030204" pitchFamily="34" charset="0"/>
            </a:endParaRPr>
          </a:p>
          <a:p>
            <a:pPr marL="91432" marR="0" lvl="1" indent="-11429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>
                <a:tab pos="1254125" algn="l"/>
              </a:tabLst>
              <a:defRPr/>
            </a:pP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anose="020F0502020204030204" pitchFamily="34" charset="0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1254125" algn="l"/>
              </a:tabLst>
              <a:defRPr/>
            </a:pP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anose="020F0502020204030204" pitchFamily="34" charset="0"/>
            </a:endParaRPr>
          </a:p>
        </p:txBody>
      </p:sp>
      <p:sp>
        <p:nvSpPr>
          <p:cNvPr id="38" name="Rectangle 2456"/>
          <p:cNvSpPr txBox="1">
            <a:spLocks noChangeAspect="1" noChangeArrowheads="1"/>
          </p:cNvSpPr>
          <p:nvPr userDrawn="1"/>
        </p:nvSpPr>
        <p:spPr bwMode="auto">
          <a:xfrm>
            <a:off x="6692050" y="1371600"/>
            <a:ext cx="2410943" cy="5181600"/>
          </a:xfrm>
          <a:prstGeom prst="rect">
            <a:avLst/>
          </a:prstGeom>
          <a:solidFill>
            <a:srgbClr val="DDDDDD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marL="119052" marR="0" lvl="0" indent="-119052" algn="ctr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ctr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l" defTabSz="914400" rtl="0" eaLnBrk="0" fontAlgn="auto" latinLnBrk="0" hangingPunct="0">
              <a:lnSpc>
                <a:spcPct val="78000"/>
              </a:lnSpc>
              <a:spcBef>
                <a:spcPct val="20000"/>
              </a:spcBef>
              <a:spcAft>
                <a:spcPct val="100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9052" marR="0" lvl="0" indent="-119052" algn="ctr" defTabSz="914400" rtl="0" eaLnBrk="0" fontAlgn="auto" latinLnBrk="0" hangingPunct="0">
              <a:lnSpc>
                <a:spcPct val="8000"/>
              </a:lnSpc>
              <a:spcBef>
                <a:spcPct val="20000"/>
              </a:spcBef>
              <a:spcAft>
                <a:spcPct val="100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1700" b="1" i="1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9" name="Text Placeholder 30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6065822" y="6675119"/>
            <a:ext cx="2489216" cy="181807"/>
          </a:xfrm>
        </p:spPr>
        <p:txBody>
          <a:bodyPr bIns="0">
            <a:normAutofit/>
          </a:bodyPr>
          <a:lstStyle>
            <a:lvl1pPr marL="0" indent="0" algn="l">
              <a:buNone/>
              <a:defRPr sz="800" b="0" i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Special Notes, Declassification Date, “As Of” DTG</a:t>
            </a:r>
          </a:p>
        </p:txBody>
      </p:sp>
      <p:sp>
        <p:nvSpPr>
          <p:cNvPr id="40" name="Text Placeholder 2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2427" y="1396652"/>
            <a:ext cx="2606040" cy="2905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2882168" y="1396652"/>
            <a:ext cx="3657600" cy="2905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2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6754521" y="1396652"/>
            <a:ext cx="2286000" cy="2568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82427" y="4141940"/>
            <a:ext cx="2606040" cy="290513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400" b="1" u="sng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idx="1"/>
          </p:nvPr>
        </p:nvSpPr>
        <p:spPr>
          <a:xfrm>
            <a:off x="82427" y="1775384"/>
            <a:ext cx="2606040" cy="2220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idx="24"/>
          </p:nvPr>
        </p:nvSpPr>
        <p:spPr>
          <a:xfrm>
            <a:off x="82427" y="4508711"/>
            <a:ext cx="2606040" cy="1923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46" name="Text Placeholder 2"/>
          <p:cNvSpPr>
            <a:spLocks noGrp="1"/>
          </p:cNvSpPr>
          <p:nvPr>
            <p:ph idx="25"/>
          </p:nvPr>
        </p:nvSpPr>
        <p:spPr>
          <a:xfrm>
            <a:off x="2882168" y="1737806"/>
            <a:ext cx="3657600" cy="469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74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4488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9913" indent="-107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96925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lang="en-US" sz="14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31875" indent="-1174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4693" y="1152229"/>
            <a:ext cx="2290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Arial Narrow" panose="020B0606020202030204" pitchFamily="34" charset="0"/>
              </a:rPr>
              <a:t>ENSURING</a:t>
            </a:r>
            <a:r>
              <a:rPr lang="en-US" sz="900" b="1" baseline="0" dirty="0">
                <a:latin typeface="Arial Narrow" panose="020B0606020202030204" pitchFamily="34" charset="0"/>
              </a:rPr>
              <a:t> A FREE AND OPEN INDO-PACIFIC</a:t>
            </a:r>
            <a:endParaRPr lang="en-US" sz="900" b="1" dirty="0">
              <a:latin typeface="Arial Narrow" panose="020B0606020202030204" pitchFamily="34" charset="0"/>
            </a:endParaRP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6496374" y="24902"/>
            <a:ext cx="2708587" cy="707886"/>
            <a:chOff x="6496374" y="24902"/>
            <a:chExt cx="2708587" cy="707886"/>
          </a:xfrm>
        </p:grpSpPr>
        <p:sp>
          <p:nvSpPr>
            <p:cNvPr id="22" name="TextBox 21"/>
            <p:cNvSpPr txBox="1"/>
            <p:nvPr userDrawn="1"/>
          </p:nvSpPr>
          <p:spPr>
            <a:xfrm>
              <a:off x="6548851" y="24902"/>
              <a:ext cx="26561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JOINT</a:t>
              </a:r>
              <a:r>
                <a:rPr lang="en-US" sz="1000" b="1" baseline="0" dirty="0">
                  <a:latin typeface="Arial Narrow" panose="020B0606020202030204" pitchFamily="34" charset="0"/>
                </a:rPr>
                <a:t> FORCE LETHALITY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DESIGN &amp; POSTURE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ALLIES &amp; PARTNERS</a:t>
              </a:r>
            </a:p>
            <a:p>
              <a:r>
                <a:rPr lang="en-US" sz="1000" b="1" baseline="0" dirty="0">
                  <a:latin typeface="Arial Narrow" panose="020B0606020202030204" pitchFamily="34" charset="0"/>
                </a:rPr>
                <a:t>EXERCISES, EXPERIMENTATION, &amp; INNOVATION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496374" y="92289"/>
              <a:ext cx="100584" cy="10058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6374" y="246142"/>
              <a:ext cx="100584" cy="10058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496374" y="399995"/>
              <a:ext cx="100584" cy="10058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 userDrawn="1"/>
          </p:nvSpPr>
          <p:spPr>
            <a:xfrm>
              <a:off x="6496374" y="553848"/>
              <a:ext cx="100584" cy="10058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1837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62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71" r:id="rId3"/>
    <p:sldLayoutId id="2147483665" r:id="rId4"/>
    <p:sldLayoutId id="214748367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Travel to Foreign Country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5705" y="1423255"/>
            <a:ext cx="25603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type of travel?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5928" y="2123709"/>
            <a:ext cx="1879870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Official Travel that is not part of a unit deployment or PCS move.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933" y="3562827"/>
            <a:ext cx="2821863" cy="33855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Travel Tracker (TT) Required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4771" y="4263281"/>
            <a:ext cx="236218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destination country Travel Restricted?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166626" y="5202545"/>
            <a:ext cx="518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3356" y="5910411"/>
            <a:ext cx="2725698" cy="83099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Full Individual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AntiTerorrism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Plan (IATP) Required with 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FOGO Approval.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1425863" y="1778030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425863" y="3217148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425863" y="3917602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425863" y="4864277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425863" y="5564731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75279" y="1423255"/>
            <a:ext cx="163794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Unofficial Travel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950220" y="2123709"/>
            <a:ext cx="188806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Is traveler a Service Member?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330216" y="3063032"/>
            <a:ext cx="518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999519" y="3063032"/>
            <a:ext cx="362003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Yes – Assigned to American Embassy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181994" y="3564801"/>
            <a:ext cx="380856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SM does not fall under FP responsibility of USINDOPACOM. Check with assigned Embassy for requirements.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064087" y="1423255"/>
            <a:ext cx="255546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No.</a:t>
            </a:r>
          </a:p>
          <a:p>
            <a:pPr algn="ctr"/>
            <a:r>
              <a:rPr lang="en-US" dirty="0"/>
              <a:t>Traveler is a DoD Civilian, Contractor, or Dependent.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853230" y="2322057"/>
            <a:ext cx="1943417" cy="58477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IATP Not Required;</a:t>
            </a:r>
          </a:p>
          <a:p>
            <a:r>
              <a:rPr lang="en-US" dirty="0"/>
              <a:t>TT Recommended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66475" y="4386391"/>
            <a:ext cx="44595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No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558420" y="4784160"/>
            <a:ext cx="4400028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Full IATP is not required, unless specified by traveler’s Service Component (USARPAC).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3894253" y="1761809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3568341" y="2724049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72" idx="2"/>
            <a:endCxn id="56" idx="3"/>
          </p:cNvCxnSpPr>
          <p:nvPr/>
        </p:nvCxnSpPr>
        <p:spPr>
          <a:xfrm rot="5400000">
            <a:off x="3047866" y="3190516"/>
            <a:ext cx="330518" cy="75265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206516" y="2724049"/>
            <a:ext cx="0" cy="329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/>
          <p:nvPr/>
        </p:nvCxnSpPr>
        <p:spPr>
          <a:xfrm>
            <a:off x="4206516" y="3399889"/>
            <a:ext cx="978408" cy="338328"/>
          </a:xfrm>
          <a:prstGeom prst="bentConnector3">
            <a:avLst>
              <a:gd name="adj1" fmla="val -38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713228" y="1592532"/>
            <a:ext cx="3291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746095" y="1592532"/>
            <a:ext cx="3291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>
          <a:xfrm>
            <a:off x="5852614" y="2267847"/>
            <a:ext cx="978408" cy="338328"/>
          </a:xfrm>
          <a:prstGeom prst="bentConnector3">
            <a:avLst>
              <a:gd name="adj1" fmla="val -38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2630499" y="4555668"/>
            <a:ext cx="7359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>
          <a:xfrm>
            <a:off x="3580012" y="4722907"/>
            <a:ext cx="978408" cy="338328"/>
          </a:xfrm>
          <a:prstGeom prst="bentConnector3">
            <a:avLst>
              <a:gd name="adj1" fmla="val -38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5817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FF2327D-8AD5-483B-89B4-F03D2AED6A4C}" vid="{0292E2D2-F463-4F9C-8A27-F657335296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912</TotalTime>
  <Words>119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Wingdings</vt:lpstr>
      <vt:lpstr>Theme1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Malejko, Thomas P. CPT PACOM J02</dc:creator>
  <cp:lastModifiedBy>steven</cp:lastModifiedBy>
  <cp:revision>96</cp:revision>
  <cp:lastPrinted>2018-09-25T01:23:51Z</cp:lastPrinted>
  <dcterms:created xsi:type="dcterms:W3CDTF">2018-07-06T17:53:02Z</dcterms:created>
  <dcterms:modified xsi:type="dcterms:W3CDTF">2021-01-06T03:23:46Z</dcterms:modified>
</cp:coreProperties>
</file>